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0" r:id="rId4"/>
    <p:sldId id="271" r:id="rId5"/>
    <p:sldId id="272" r:id="rId6"/>
    <p:sldId id="261" r:id="rId7"/>
    <p:sldId id="274" r:id="rId8"/>
    <p:sldId id="262" r:id="rId9"/>
    <p:sldId id="275" r:id="rId10"/>
    <p:sldId id="273" r:id="rId11"/>
    <p:sldId id="263" r:id="rId12"/>
    <p:sldId id="265" r:id="rId13"/>
    <p:sldId id="264" r:id="rId14"/>
    <p:sldId id="266" r:id="rId1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8D43FB-3624-4609-8775-6E2F3E7E58ED}" v="12" dt="2022-08-16T22:57:09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97" d="100"/>
          <a:sy n="97" d="100"/>
        </p:scale>
        <p:origin x="4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1849E-C203-A5C3-C824-9E548DE71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FDE31-CDD3-FDCD-F323-768536274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42013-78E1-24EA-5BF5-E7C2A71F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7D1B2-7F25-5227-2AB9-189680B7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C08D7-7E67-A8F1-A8A3-3802AF4C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3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06B0F-7500-CAB6-D49B-D211520BE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3A8C6-1439-94E3-03E3-050D08A6F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CB7F03-D60E-2AC9-C4AA-65EFFE798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1EC03-A973-E388-C2A5-607B5DB59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35F87-6DAD-E4F9-9765-A02CC016D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87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3B8048-2CF4-9597-81F8-1C51C5081C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C28A1B-8A6D-92CA-7495-50134BAF9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D3B2D-417B-5DC9-09EE-E7641ACBE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C05B6-CC32-616D-770C-CD158B3AA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C821F1-F8E4-53FF-8205-B67F51F0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6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27C3F-6E63-76B5-E62A-E74DE659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9E7C-0217-6927-BE35-46883E727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02A3A-0DCC-62C1-8A89-0947B31A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04BAD-DCEB-74F1-09C6-837CFF854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948F9-7AE1-BDDB-2E10-B65DF483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5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85075-A80C-BB0D-AEDF-29C94635A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05E42F-21A8-D079-BC5A-BD3416621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4A9F3-72D7-7995-A84D-03185F14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2EDBF-ADA8-45BF-B098-B1F2F23C3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5D739-39A4-2274-B7F0-D1D65446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396F0-D3E2-8E51-3BC7-0F8D57CEA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D48E6-2BCE-D880-6A3B-CF3890B00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CEF67-76C0-D4B8-3A4F-061294C2A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210CB-1F77-AB46-A620-1DD6EDFF8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A70113-2464-2EFD-CEC4-D12495C5D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DD941-5BFE-0658-3581-1F63478B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3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12385-9B84-8C27-E9DD-A71B6168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284F5-F210-72EE-CB2E-DDB44EA84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AF802B-559E-55CF-CDAA-512F67AA7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0B8CA6-15B1-9A50-C3FB-248F891F6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FCD64-1082-FAC8-708F-D2B7C6964B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9E5EF4-871B-B23C-B2D5-FE9D5390B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957B6B-1112-5FE2-C687-C2C48139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89D8BB-75D5-7387-C9C4-D4DE2217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8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2AB8-58C6-4920-F063-D3AA2CC0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B63301-C73D-EF44-B12A-80531D9BE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D44050-113F-74BB-CF59-F278BCFB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D6D208-A61C-2B73-5532-08BF6B8A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85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444E1D-23C9-B86A-446A-A7A1F7B47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D9A2AE-2317-F50B-5DB0-24AFD78E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B9EEC-622E-E032-67DE-5B2FC49A9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23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F36E3-02CF-C75E-6F7E-9572F89E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CC33C-2A04-2520-9608-758F8D6B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8D3A0B-EC44-2AD9-3DFE-8F30D3F41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D8098-3E9A-4F42-2D0A-294201340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9DF9-CBF4-190A-C0C8-C8C21F4A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A397A-5D11-04B2-D84C-37C008F01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8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4B2C-DBDE-29D9-CAAF-53BEFAFEF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E1E1CF-A38D-3B24-82A7-21220C5126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69E98D-7FDC-806C-4CB1-1EE8228C1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40B0E-05F9-A194-045C-428055FF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4C8EDA-65BF-59B0-6A4D-632004DE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C881B-006C-A8E8-AACF-F9FF64053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5D8BB0-A147-C11E-6B9E-9F2710E48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1248D9-2D91-61E5-D4E4-325BF985D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C6D00-55CE-41CA-3854-15F6E66C16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CCD2D-6D9A-483F-875E-079EA43E679F}" type="datetimeFigureOut">
              <a:rPr lang="en-US" smtClean="0"/>
              <a:t>9/9/2024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A6423-C5E6-1B38-2D10-CE89F0CDF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A9907-4B88-9A1D-80B5-E79F9AD2E1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064DE-AC25-4E3B-B868-9060ACA7E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2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gif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E17A44-FB97-DDC0-B7F1-32681F3287B3}"/>
              </a:ext>
            </a:extLst>
          </p:cNvPr>
          <p:cNvGrpSpPr/>
          <p:nvPr/>
        </p:nvGrpSpPr>
        <p:grpSpPr>
          <a:xfrm>
            <a:off x="6012180" y="4496901"/>
            <a:ext cx="5976045" cy="2361099"/>
            <a:chOff x="99813" y="3655628"/>
            <a:chExt cx="11763953" cy="2623162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9606627D-9DF1-ED06-9E97-86266F4805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13" y="3663315"/>
              <a:ext cx="1325563" cy="1325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8664515-849E-13E2-7910-E4242E39D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165" y="3663314"/>
              <a:ext cx="1332072" cy="1325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A611BC7-40C7-7783-F740-E3FE7510F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15" b="2147"/>
            <a:stretch/>
          </p:blipFill>
          <p:spPr>
            <a:xfrm>
              <a:off x="1269233" y="3666160"/>
              <a:ext cx="1250479" cy="1322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E723C1-4A51-26E9-67DB-EB4D062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37194" y="3662840"/>
              <a:ext cx="1330322" cy="1325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0AE7400-1EFA-7A5D-7CCA-FCFFBEE1C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675" y="3664259"/>
              <a:ext cx="1325563" cy="1325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D2C73BD-28DB-A46D-281E-0CAE90042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19035" y="3663315"/>
              <a:ext cx="1321541" cy="1325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Picture 8" descr="See the source image">
              <a:extLst>
                <a:ext uri="{FF2B5EF4-FFF2-40B4-BE49-F238E27FC236}">
                  <a16:creationId xmlns:a16="http://schemas.microsoft.com/office/drawing/2014/main" id="{481D1B18-6B63-52DD-505B-5B22974E93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6"/>
            <a:stretch/>
          </p:blipFill>
          <p:spPr bwMode="auto">
            <a:xfrm>
              <a:off x="4747391" y="4951148"/>
              <a:ext cx="1203164" cy="1325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D2895CD-26E0-4B34-9DC1-9D572A0AC9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4"/>
            <a:stretch/>
          </p:blipFill>
          <p:spPr bwMode="auto">
            <a:xfrm>
              <a:off x="5876672" y="4961629"/>
              <a:ext cx="1244384" cy="131213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8899B32-B951-DD1F-166A-568F73460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83"/>
            <a:stretch/>
          </p:blipFill>
          <p:spPr>
            <a:xfrm>
              <a:off x="6927660" y="4948195"/>
              <a:ext cx="1244385" cy="13255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3D61AC-B11C-906D-82BD-31BEC9F2B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60406" y="4952910"/>
              <a:ext cx="1319370" cy="1325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B42F10-843C-78C3-0840-D6562581D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6067"/>
            <a:stretch/>
          </p:blipFill>
          <p:spPr>
            <a:xfrm>
              <a:off x="2412131" y="4947878"/>
              <a:ext cx="1227036" cy="1325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684156B-0112-2DCB-FE98-4E7019668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335213" y="3661792"/>
              <a:ext cx="1319370" cy="133367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E392199-C32A-3137-2BA7-5D53A9D98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215" b="2147"/>
            <a:stretch/>
          </p:blipFill>
          <p:spPr>
            <a:xfrm>
              <a:off x="10613286" y="3662930"/>
              <a:ext cx="1250480" cy="13325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4AD501-BB81-B689-D55A-CA16082F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9693" y="3662683"/>
              <a:ext cx="1321541" cy="133403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03AF337-61BA-76A8-8916-6C4330954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563"/>
            <a:stretch/>
          </p:blipFill>
          <p:spPr>
            <a:xfrm>
              <a:off x="8071758" y="4953511"/>
              <a:ext cx="1263455" cy="132024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A2AB64-C9D4-507B-F62E-3705F7B64007}"/>
                </a:ext>
              </a:extLst>
            </p:cNvPr>
            <p:cNvGrpSpPr/>
            <p:nvPr/>
          </p:nvGrpSpPr>
          <p:grpSpPr>
            <a:xfrm>
              <a:off x="7304212" y="3655628"/>
              <a:ext cx="907690" cy="1311625"/>
              <a:chOff x="1058953" y="334996"/>
              <a:chExt cx="907690" cy="131162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37E78B6-7702-DF6A-F40B-9A2109D9C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215" t="1" r="25709" b="41761"/>
              <a:stretch/>
            </p:blipFill>
            <p:spPr>
              <a:xfrm>
                <a:off x="1058953" y="334996"/>
                <a:ext cx="907690" cy="78672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A4A4585-BDC5-DB2B-5841-4A6F5F196C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6215" r="25709" b="41763"/>
              <a:stretch/>
            </p:blipFill>
            <p:spPr>
              <a:xfrm flipV="1">
                <a:off x="1058953" y="859893"/>
                <a:ext cx="907690" cy="78672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3CCC06E3-58B7-DA74-6182-2190D87FAF01}"/>
              </a:ext>
            </a:extLst>
          </p:cNvPr>
          <p:cNvSpPr txBox="1">
            <a:spLocks/>
          </p:cNvSpPr>
          <p:nvPr/>
        </p:nvSpPr>
        <p:spPr>
          <a:xfrm>
            <a:off x="-158526" y="4617721"/>
            <a:ext cx="5297715" cy="21388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 Nova Light" panose="020B0304020202020204" pitchFamily="34" charset="0"/>
              </a:rPr>
              <a:t>August Safety Meeting</a:t>
            </a:r>
          </a:p>
        </p:txBody>
      </p:sp>
    </p:spTree>
    <p:extLst>
      <p:ext uri="{BB962C8B-B14F-4D97-AF65-F5344CB8AC3E}">
        <p14:creationId xmlns:p14="http://schemas.microsoft.com/office/powerpoint/2010/main" val="3825962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50" y="600868"/>
            <a:ext cx="6180316" cy="625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Power Strips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Power strips can be SERIOUS shock/fire hazards.  NEVER plug equipment that uses a lot of electricity to power, such as personal heaters, into power strips. NEVER daisy chain power strips!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5B810B1-4C5F-8364-9EEE-986490CD1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737" y="2410996"/>
            <a:ext cx="5429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34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50" y="600868"/>
            <a:ext cx="7239000" cy="625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Lockout / Tagout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Lockout / Tagout is the primary way we can protect ourselves from electrical hazards.  </a:t>
            </a:r>
            <a:r>
              <a:rPr lang="en-US" sz="4000" b="1" u="sng" dirty="0"/>
              <a:t>Never attempt to work on ANYTHING electrical unless you have been trained and authorized.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Only a few technicians are authorized for electrical work.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9F1DED-EDB6-E194-7E18-96543272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271" y="4120958"/>
            <a:ext cx="3743594" cy="2565124"/>
          </a:xfrm>
          <a:prstGeom prst="rect">
            <a:avLst/>
          </a:prstGeom>
        </p:spPr>
      </p:pic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86B03338-3DA9-D764-6F83-B3759005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71" y="1508393"/>
            <a:ext cx="3743594" cy="248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45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50" y="600868"/>
            <a:ext cx="7181850" cy="5829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Electrical Warning Labels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The yellow triangle with the downward bolted arrow indicates high voltage – do NOT touch anything with this label.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Arc Flash labels indicate the equipment-specific hazard information.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705B8-95A4-9245-44A9-A16F647DA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426" y="1429057"/>
            <a:ext cx="2518569" cy="2518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071406-69B4-C176-CEB7-2AD9D7488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320" y="4124947"/>
            <a:ext cx="3720779" cy="247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54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49" y="777834"/>
            <a:ext cx="7318251" cy="5651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Electricity CAN kill you!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Electricity is a real and serious hazard.  Do not underestimate it! Stay away from any source of electricity on which you have not been trained!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Be your brother’s and sister’s keepers.  If you see something not right, say something!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406DE75E-865B-4A93-6FAC-C68AA7698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17" y="1484416"/>
            <a:ext cx="4613552" cy="230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57103771-6BFA-DE18-B2E2-5FA6117FE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7" y="4159250"/>
            <a:ext cx="4608732" cy="211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406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50800" y="276621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600" b="1" i="1" u="sng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1172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58994" y="979286"/>
            <a:ext cx="5117881" cy="5996694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u="sng" dirty="0">
                <a:latin typeface="Bahnschrift Light SemiCondensed" panose="020B0502040204020203" pitchFamily="34" charset="0"/>
              </a:rPr>
              <a:t>Atoms</a:t>
            </a:r>
            <a:r>
              <a:rPr lang="en-US" sz="4400" dirty="0">
                <a:latin typeface="Bahnschrift Light SemiCondensed" panose="020B0502040204020203" pitchFamily="34" charset="0"/>
              </a:rPr>
              <a:t>:</a:t>
            </a:r>
          </a:p>
          <a:p>
            <a:pPr marL="914400" indent="-914400" algn="l">
              <a:lnSpc>
                <a:spcPct val="100000"/>
              </a:lnSpc>
              <a:buBlip>
                <a:blip r:embed="rId3"/>
              </a:buBlip>
            </a:pPr>
            <a:r>
              <a:rPr lang="en-US" sz="3200" dirty="0">
                <a:latin typeface="Bahnschrift Light SemiCondensed" panose="020B0502040204020203" pitchFamily="34" charset="0"/>
              </a:rPr>
              <a:t>Atoms are the building blocks of everything.  Inside each atom are protons and neutrons, but it’s the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ahnschrift Light SemiCondensed" panose="020B0502040204020203" pitchFamily="34" charset="0"/>
              </a:rPr>
              <a:t>electrons</a:t>
            </a:r>
            <a:r>
              <a:rPr lang="en-US" sz="3200" dirty="0">
                <a:latin typeface="Bahnschrift Light SemiCondensed" panose="020B0502040204020203" pitchFamily="34" charset="0"/>
              </a:rPr>
              <a:t> that </a:t>
            </a:r>
            <a:r>
              <a:rPr lang="en-US" sz="3200" u="sng" dirty="0">
                <a:latin typeface="Bahnschrift Light SemiCondensed" panose="020B0502040204020203" pitchFamily="34" charset="0"/>
              </a:rPr>
              <a:t>orbit</a:t>
            </a:r>
            <a:r>
              <a:rPr lang="en-US" sz="3200" dirty="0">
                <a:latin typeface="Bahnschrift Light SemiCondensed" panose="020B0502040204020203" pitchFamily="34" charset="0"/>
              </a:rPr>
              <a:t> </a:t>
            </a:r>
            <a:r>
              <a:rPr lang="en-US" sz="3200" u="sng" dirty="0">
                <a:latin typeface="Bahnschrift Light SemiCondensed" panose="020B0502040204020203" pitchFamily="34" charset="0"/>
              </a:rPr>
              <a:t>the</a:t>
            </a:r>
            <a:r>
              <a:rPr lang="en-US" sz="3200" dirty="0">
                <a:latin typeface="Bahnschrift Light SemiCondensed" panose="020B0502040204020203" pitchFamily="34" charset="0"/>
              </a:rPr>
              <a:t> </a:t>
            </a:r>
            <a:r>
              <a:rPr lang="en-US" sz="3200" u="sng" dirty="0">
                <a:latin typeface="Bahnschrift Light SemiCondensed" panose="020B0502040204020203" pitchFamily="34" charset="0"/>
              </a:rPr>
              <a:t>atom</a:t>
            </a:r>
            <a:r>
              <a:rPr lang="en-US" sz="3200" dirty="0">
                <a:latin typeface="Bahnschrift Light SemiCondensed" panose="020B0502040204020203" pitchFamily="34" charset="0"/>
              </a:rPr>
              <a:t> (like the planets that orbit the sun) that matter for electricity.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2FF146-6522-A818-B2B4-556483E39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868" y="1964484"/>
            <a:ext cx="6753568" cy="361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1"/>
            <a:ext cx="12192000" cy="108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sis MT Pro Black" panose="02040A04050005020304" pitchFamily="18" charset="0"/>
              </a:rPr>
              <a:t>What </a:t>
            </a:r>
            <a:r>
              <a:rPr lang="en-US" u="sng" dirty="0">
                <a:latin typeface="Amasis MT Pro Black" panose="02040A04050005020304" pitchFamily="18" charset="0"/>
              </a:rPr>
              <a:t>IS</a:t>
            </a:r>
            <a:r>
              <a:rPr lang="en-US" dirty="0">
                <a:latin typeface="Amasis MT Pro Black" panose="02040A04050005020304" pitchFamily="18" charset="0"/>
              </a:rPr>
              <a:t> Electricity?</a:t>
            </a:r>
          </a:p>
        </p:txBody>
      </p:sp>
    </p:spTree>
    <p:extLst>
      <p:ext uri="{BB962C8B-B14F-4D97-AF65-F5344CB8AC3E}">
        <p14:creationId xmlns:p14="http://schemas.microsoft.com/office/powerpoint/2010/main" val="234186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1"/>
            <a:ext cx="12192000" cy="108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sis MT Pro Black" panose="02040A04050005020304" pitchFamily="18" charset="0"/>
              </a:rPr>
              <a:t>What </a:t>
            </a:r>
            <a:r>
              <a:rPr lang="en-US" u="sng" dirty="0">
                <a:latin typeface="Amasis MT Pro Black" panose="02040A04050005020304" pitchFamily="18" charset="0"/>
              </a:rPr>
              <a:t>IS</a:t>
            </a:r>
            <a:r>
              <a:rPr lang="en-US" dirty="0">
                <a:latin typeface="Amasis MT Pro Black" panose="02040A04050005020304" pitchFamily="18" charset="0"/>
              </a:rPr>
              <a:t> Electricity?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64894" y="973387"/>
            <a:ext cx="5111982" cy="6002594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Flow of Electrons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: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lang="en-US" sz="3200" b="1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Electricity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is the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movement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of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electrons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from one atom to the next in a path. This flow of electrons is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called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current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and is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measured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using </a:t>
            </a:r>
            <a:r>
              <a:rPr kumimoji="0" lang="en-US" sz="32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amps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5" name="KJCNE1859">
            <a:hlinkClick r:id="" action="ppaction://media"/>
            <a:extLst>
              <a:ext uri="{FF2B5EF4-FFF2-40B4-BE49-F238E27FC236}">
                <a16:creationId xmlns:a16="http://schemas.microsoft.com/office/drawing/2014/main" id="{F312493C-BD32-2A7F-8E04-C09FFA9C1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94855" y="1964483"/>
            <a:ext cx="6683716" cy="38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0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1"/>
            <a:ext cx="12192000" cy="108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sis MT Pro Black" panose="02040A04050005020304" pitchFamily="18" charset="0"/>
              </a:rPr>
              <a:t>What </a:t>
            </a:r>
            <a:r>
              <a:rPr lang="en-US" u="sng" dirty="0">
                <a:latin typeface="Amasis MT Pro Black" panose="02040A04050005020304" pitchFamily="18" charset="0"/>
              </a:rPr>
              <a:t>IS</a:t>
            </a:r>
            <a:r>
              <a:rPr lang="en-US" dirty="0">
                <a:latin typeface="Amasis MT Pro Black" panose="02040A04050005020304" pitchFamily="18" charset="0"/>
              </a:rPr>
              <a:t> Electricity?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F4C023-8092-76F0-C299-34BEE7680C89}"/>
              </a:ext>
            </a:extLst>
          </p:cNvPr>
          <p:cNvGrpSpPr/>
          <p:nvPr/>
        </p:nvGrpSpPr>
        <p:grpSpPr>
          <a:xfrm>
            <a:off x="6394901" y="2162032"/>
            <a:ext cx="5583670" cy="1584366"/>
            <a:chOff x="6394902" y="1708884"/>
            <a:chExt cx="5583670" cy="1584366"/>
          </a:xfrm>
        </p:grpSpPr>
        <p:pic>
          <p:nvPicPr>
            <p:cNvPr id="6" name="Picture 2" descr="The flow of electricity">
              <a:extLst>
                <a:ext uri="{FF2B5EF4-FFF2-40B4-BE49-F238E27FC236}">
                  <a16:creationId xmlns:a16="http://schemas.microsoft.com/office/drawing/2014/main" id="{EAD80142-B40A-A820-1DDC-401F63C82B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4902" y="1708884"/>
              <a:ext cx="5583670" cy="1584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9474E3-8BEE-6912-9810-D72730666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905" y="3079463"/>
              <a:ext cx="3444477" cy="80049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100593E8-BE08-44FB-8DE5-B94FECC09241}"/>
              </a:ext>
            </a:extLst>
          </p:cNvPr>
          <p:cNvSpPr txBox="1">
            <a:spLocks/>
          </p:cNvSpPr>
          <p:nvPr/>
        </p:nvSpPr>
        <p:spPr>
          <a:xfrm>
            <a:off x="58994" y="979286"/>
            <a:ext cx="5117881" cy="5996694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Electricity in wires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: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Electrical current moves through wires along a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ahnschrift Light SemiCondensed" panose="020B0502040204020203" pitchFamily="34" charset="0"/>
              </a:rPr>
              <a:t>conductor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– a material that allows electricity to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flow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easily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.  Around the wire is insulation which provides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ahnschrift Light SemiCondensed" panose="020B0502040204020203" pitchFamily="34" charset="0"/>
              </a:rPr>
              <a:t>resistance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– it keeps the electricity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inside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.  Flow of electricity works like water in a pipe.</a:t>
            </a:r>
          </a:p>
        </p:txBody>
      </p:sp>
      <p:pic>
        <p:nvPicPr>
          <p:cNvPr id="10" name="RPReplay_Final1695738956">
            <a:hlinkClick r:id="" action="ppaction://media"/>
            <a:extLst>
              <a:ext uri="{FF2B5EF4-FFF2-40B4-BE49-F238E27FC236}">
                <a16:creationId xmlns:a16="http://schemas.microsoft.com/office/drawing/2014/main" id="{FF4E6EDF-4E9D-D46D-A771-85EECD706D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4901" y="4055844"/>
            <a:ext cx="5583670" cy="24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1"/>
            <a:ext cx="12192000" cy="10819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masis MT Pro Black" panose="02040A04050005020304" pitchFamily="18" charset="0"/>
              </a:rPr>
              <a:t>What </a:t>
            </a:r>
            <a:r>
              <a:rPr lang="en-US" u="sng" dirty="0">
                <a:latin typeface="Amasis MT Pro Black" panose="02040A04050005020304" pitchFamily="18" charset="0"/>
              </a:rPr>
              <a:t>IS</a:t>
            </a:r>
            <a:r>
              <a:rPr lang="en-US" dirty="0">
                <a:latin typeface="Amasis MT Pro Black" panose="02040A04050005020304" pitchFamily="18" charset="0"/>
              </a:rPr>
              <a:t> Electricity?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64894" y="973387"/>
            <a:ext cx="5111982" cy="6002594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Electrical Circuit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:</a:t>
            </a:r>
          </a:p>
          <a:p>
            <a:pPr marL="914400" marR="0" lvl="0" indent="-9144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Electrical current moves along a </a:t>
            </a:r>
            <a:r>
              <a:rPr lang="en-US" sz="32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Bahnschrift Light SemiCondensed" panose="020B0502040204020203" pitchFamily="34" charset="0"/>
              </a:rPr>
              <a:t>circuit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–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path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for electricity to flow from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power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source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to the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object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being</a:t>
            </a: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powered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Light SemiConde" panose="020B0502040204020203" pitchFamily="34" charset="0"/>
                <a:ea typeface="+mn-ea"/>
                <a:cs typeface="+mn-cs"/>
              </a:rPr>
              <a:t>.  </a:t>
            </a:r>
            <a:r>
              <a:rPr lang="en-US" sz="3200" dirty="0">
                <a:solidFill>
                  <a:prstClr val="black"/>
                </a:solidFill>
                <a:latin typeface="Bahnschrift SemiLight SemiConde" panose="020B0502040204020203" pitchFamily="34" charset="0"/>
                <a:ea typeface="+mn-ea"/>
                <a:cs typeface="+mn-cs"/>
              </a:rPr>
              <a:t>Light switches, fuses, and relays can break the flow, like the water turned off in the pipe.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Light SemiConde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098" name="Picture 2" descr="Circuits – Dominion Energy">
            <a:extLst>
              <a:ext uri="{FF2B5EF4-FFF2-40B4-BE49-F238E27FC236}">
                <a16:creationId xmlns:a16="http://schemas.microsoft.com/office/drawing/2014/main" id="{8BCE412E-5554-7EC7-6B14-A9D4C7D85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t="7785" r="4073" b="9491"/>
          <a:stretch/>
        </p:blipFill>
        <p:spPr bwMode="auto">
          <a:xfrm>
            <a:off x="6914044" y="1148921"/>
            <a:ext cx="4115031" cy="28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PReplay_Final1695738956">
            <a:hlinkClick r:id="" action="ppaction://media"/>
            <a:extLst>
              <a:ext uri="{FF2B5EF4-FFF2-40B4-BE49-F238E27FC236}">
                <a16:creationId xmlns:a16="http://schemas.microsoft.com/office/drawing/2014/main" id="{B409CD52-BEF4-0AA0-F8AB-85605709C4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4901" y="4055844"/>
            <a:ext cx="5583670" cy="24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52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49" y="600868"/>
            <a:ext cx="7378905" cy="625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Electrical Outlets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GFCI (ground fault circuit interrupter) outlets should be installed (outlets with the test/reset buttons) – these protect you from electrical shock.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If the outlet is NOT a GFCI outlet, then you should use a GFCI adapter.</a:t>
            </a:r>
          </a:p>
        </p:txBody>
      </p:sp>
      <p:pic>
        <p:nvPicPr>
          <p:cNvPr id="3074" name="Picture 2" descr="Electriduct GFCI In-Line Portable Adapter Cords">
            <a:extLst>
              <a:ext uri="{FF2B5EF4-FFF2-40B4-BE49-F238E27FC236}">
                <a16:creationId xmlns:a16="http://schemas.microsoft.com/office/drawing/2014/main" id="{F2560D2A-EE48-B32F-5B4A-7AED89FB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26" y="4040981"/>
            <a:ext cx="2518569" cy="251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2E642358-6B7F-97B4-E71B-DA4FEF1D8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426" y="1386681"/>
            <a:ext cx="2518569" cy="251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20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49" y="600868"/>
            <a:ext cx="11495571" cy="21032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Water and Electricity DO NOT MIX!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NEVER use electrical equipment around water.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1B29102-CE2A-73D5-ED2D-AAF896DEFFE9}"/>
              </a:ext>
            </a:extLst>
          </p:cNvPr>
          <p:cNvGrpSpPr/>
          <p:nvPr/>
        </p:nvGrpSpPr>
        <p:grpSpPr>
          <a:xfrm>
            <a:off x="1860375" y="2704081"/>
            <a:ext cx="8471246" cy="4092796"/>
            <a:chOff x="1860375" y="2704081"/>
            <a:chExt cx="8471246" cy="4092796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33DBD4E-A59B-C1A0-9E40-04CBBA957A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109"/>
            <a:stretch/>
          </p:blipFill>
          <p:spPr bwMode="auto">
            <a:xfrm>
              <a:off x="1860375" y="2704081"/>
              <a:ext cx="8471246" cy="4092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C845B7-A6A4-375B-8EBC-18D68830B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0139" y="5801306"/>
              <a:ext cx="4968365" cy="7906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1F8030C-474B-1C8B-1570-889D411DE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915963" y="5576845"/>
              <a:ext cx="341763" cy="790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6694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50" y="600868"/>
            <a:ext cx="7181850" cy="625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Extension / Power Cords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Frayed or exposed extension cords and power cords pose a </a:t>
            </a:r>
            <a:r>
              <a:rPr lang="en-US" sz="4000" b="1" u="sng" dirty="0"/>
              <a:t>SERIOUS</a:t>
            </a:r>
            <a:r>
              <a:rPr lang="en-US" sz="4000" dirty="0"/>
              <a:t> shock/fire risk.  These cords should be IMMEDIATELY removed from service.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Extension cords can NEVER be a permanent source of energy, only temporary.</a:t>
            </a:r>
          </a:p>
        </p:txBody>
      </p:sp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46A14270-52A2-9F82-605C-E12E588F2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463" y="1421458"/>
            <a:ext cx="4119372" cy="200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3F54E21E-138B-7AC9-11F1-28EE918B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577" y="3527277"/>
            <a:ext cx="4104258" cy="3074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83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03D4CC5-B2A2-F169-BAC1-702A7E5B4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r="4456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26396A-071F-D0A3-311D-C243FA2D34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75091E-DE29-3FC2-E749-CB64FDB53175}"/>
              </a:ext>
            </a:extLst>
          </p:cNvPr>
          <p:cNvSpPr txBox="1">
            <a:spLocks/>
          </p:cNvSpPr>
          <p:nvPr/>
        </p:nvSpPr>
        <p:spPr>
          <a:xfrm>
            <a:off x="-2" y="-238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Takeaways: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B6DDFB-03E6-164C-2666-56CFE398CF0D}"/>
              </a:ext>
            </a:extLst>
          </p:cNvPr>
          <p:cNvSpPr txBox="1">
            <a:spLocks/>
          </p:cNvSpPr>
          <p:nvPr/>
        </p:nvSpPr>
        <p:spPr>
          <a:xfrm>
            <a:off x="44449" y="600868"/>
            <a:ext cx="7608149" cy="6257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u="sng" dirty="0"/>
              <a:t>Extension / Power Cords</a:t>
            </a:r>
            <a:r>
              <a:rPr lang="en-US" sz="4800" dirty="0"/>
              <a:t>: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All pins should be present.  NEVER use power / extension cord with a missing pin, including the ground pin.</a:t>
            </a:r>
          </a:p>
          <a:p>
            <a:pPr marL="914400" indent="-914400" algn="l">
              <a:buFont typeface="Arial" panose="020B0604020202020204" pitchFamily="34" charset="0"/>
              <a:buChar char="•"/>
            </a:pPr>
            <a:r>
              <a:rPr lang="en-US" sz="4000" dirty="0"/>
              <a:t>ALWAYS inspect all cords, whether part of equipment or  separate cord, for any damage to the cord or plug.  Remove damaged cord from service.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7652AA-E684-C2FA-BA3C-080CB3DF7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7" b="7950"/>
          <a:stretch/>
        </p:blipFill>
        <p:spPr bwMode="auto">
          <a:xfrm>
            <a:off x="7519742" y="4063457"/>
            <a:ext cx="4286250" cy="25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amaged Electrical Cord Royalty-Free Images, Stock Photos &amp; Pictures |  Shutterstock">
            <a:extLst>
              <a:ext uri="{FF2B5EF4-FFF2-40B4-BE49-F238E27FC236}">
                <a16:creationId xmlns:a16="http://schemas.microsoft.com/office/drawing/2014/main" id="{C5D9037B-86D0-792A-3B4E-A0711A17D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9"/>
          <a:stretch/>
        </p:blipFill>
        <p:spPr bwMode="auto">
          <a:xfrm>
            <a:off x="7519742" y="1420062"/>
            <a:ext cx="4286250" cy="25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801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531</Words>
  <Application>Microsoft Office PowerPoint</Application>
  <PresentationFormat>Widescreen</PresentationFormat>
  <Paragraphs>44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Amasis MT Pro Black</vt:lpstr>
      <vt:lpstr>Arial</vt:lpstr>
      <vt:lpstr>Arial Nova Light</vt:lpstr>
      <vt:lpstr>Bahnschrift Light SemiCondensed</vt:lpstr>
      <vt:lpstr>Bahnschrift SemiLight SemiConde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Comer, Stephen</dc:creator>
  <cp:lastModifiedBy>Comer, Stephen</cp:lastModifiedBy>
  <cp:revision>20</cp:revision>
  <dcterms:created xsi:type="dcterms:W3CDTF">2022-08-16T18:25:49Z</dcterms:created>
  <dcterms:modified xsi:type="dcterms:W3CDTF">2024-09-09T12:47:01Z</dcterms:modified>
</cp:coreProperties>
</file>