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94" r:id="rId2"/>
    <p:sldId id="3597" r:id="rId3"/>
    <p:sldId id="1353" r:id="rId4"/>
    <p:sldId id="304" r:id="rId5"/>
    <p:sldId id="35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ffile\Data\Barry%20Poole\Safety%20Items\ESSIP%20Information%202024\EHSSIP%20Tracking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hffile\Data\Barry%20Poole\Safety%20Items\Safety%20Trac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[EHSSIP Tracking 2024.xlsx]Sheet2!PivotTable1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/>
              <a:t>2024 Safety</a:t>
            </a:r>
            <a:r>
              <a:rPr lang="en-US" sz="1400" baseline="0" dirty="0"/>
              <a:t> Suggestions by Department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5870516185476818E-2"/>
          <c:y val="0.18914370078740159"/>
          <c:w val="0.90357392825896765"/>
          <c:h val="0.49784157188684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Sheet2!$D$6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Sheet2!$C$7:$C$16</c:f>
              <c:strCache>
                <c:ptCount val="9"/>
                <c:pt idx="0">
                  <c:v>0DJ</c:v>
                </c:pt>
                <c:pt idx="1">
                  <c:v>0DU</c:v>
                </c:pt>
                <c:pt idx="2">
                  <c:v>0FA</c:v>
                </c:pt>
                <c:pt idx="3">
                  <c:v>0FW</c:v>
                </c:pt>
                <c:pt idx="4">
                  <c:v>0NC</c:v>
                </c:pt>
                <c:pt idx="5">
                  <c:v>0WB</c:v>
                </c:pt>
                <c:pt idx="6">
                  <c:v>0WB </c:v>
                </c:pt>
                <c:pt idx="7">
                  <c:v>Maintenance</c:v>
                </c:pt>
                <c:pt idx="8">
                  <c:v>Office</c:v>
                </c:pt>
              </c:strCache>
            </c:strRef>
          </c:cat>
          <c:val>
            <c:numRef>
              <c:f>Sheet2!$D$7:$D$16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2-43E5-B211-1CBAB2EA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7237647"/>
        <c:axId val="441779615"/>
      </c:barChart>
      <c:catAx>
        <c:axId val="34723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779615"/>
        <c:crosses val="autoZero"/>
        <c:auto val="1"/>
        <c:lblAlgn val="ctr"/>
        <c:lblOffset val="100"/>
        <c:noMultiLvlLbl val="0"/>
      </c:catAx>
      <c:valAx>
        <c:axId val="44177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37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50800" dir="5400000" algn="ctr" rotWithShape="0">
        <a:schemeClr val="tx1">
          <a:alpha val="64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Completed Safety Improvements and Costs</a:t>
            </a:r>
          </a:p>
        </c:rich>
      </c:tx>
      <c:layout>
        <c:manualLayout>
          <c:xMode val="edge"/>
          <c:yMode val="edge"/>
          <c:x val="0.17875317188645182"/>
          <c:y val="3.7037062273158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28994531194411"/>
          <c:y val="0.25702640402647425"/>
          <c:w val="0.69754921113634061"/>
          <c:h val="0.49507298773049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'Safety Improvements Completed'!$K$3</c:f>
              <c:strCache>
                <c:ptCount val="1"/>
                <c:pt idx="0">
                  <c:v>Costs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'Safety Improvements Completed'!$L$3:$W$3</c:f>
              <c:numCache>
                <c:formatCode>"$"#,##0</c:formatCode>
                <c:ptCount val="12"/>
                <c:pt idx="0">
                  <c:v>417.83</c:v>
                </c:pt>
                <c:pt idx="1">
                  <c:v>414.83</c:v>
                </c:pt>
                <c:pt idx="2">
                  <c:v>2973.61</c:v>
                </c:pt>
                <c:pt idx="3">
                  <c:v>2616.66</c:v>
                </c:pt>
                <c:pt idx="4">
                  <c:v>475</c:v>
                </c:pt>
                <c:pt idx="5">
                  <c:v>930.39</c:v>
                </c:pt>
                <c:pt idx="6">
                  <c:v>1238.4100000000001</c:v>
                </c:pt>
                <c:pt idx="7">
                  <c:v>513.43999999999994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A-49E8-B201-26CA47566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710272"/>
        <c:axId val="1868134160"/>
      </c:barChart>
      <c:lineChart>
        <c:grouping val="standard"/>
        <c:varyColors val="0"/>
        <c:ser>
          <c:idx val="0"/>
          <c:order val="0"/>
          <c:tx>
            <c:strRef>
              <c:f>'Safety Improvements Completed'!$K$2</c:f>
              <c:strCache>
                <c:ptCount val="1"/>
                <c:pt idx="0">
                  <c:v>Total Completed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'Safety Improvements Completed'!$L$2:$W$2</c:f>
              <c:numCache>
                <c:formatCode>0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7</c:v>
                </c:pt>
                <c:pt idx="6">
                  <c:v>10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DA-49E8-B201-26CA47566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81488"/>
        <c:axId val="385250576"/>
      </c:lineChart>
      <c:catAx>
        <c:axId val="18657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134160"/>
        <c:crosses val="autoZero"/>
        <c:auto val="1"/>
        <c:lblAlgn val="ctr"/>
        <c:lblOffset val="100"/>
        <c:noMultiLvlLbl val="0"/>
      </c:catAx>
      <c:valAx>
        <c:axId val="186813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710272"/>
        <c:crosses val="autoZero"/>
        <c:crossBetween val="between"/>
      </c:valAx>
      <c:valAx>
        <c:axId val="385250576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81488"/>
        <c:crosses val="max"/>
        <c:crossBetween val="between"/>
      </c:valAx>
      <c:catAx>
        <c:axId val="63881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852505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50800" dir="5400000" algn="ctr" rotWithShape="0">
        <a:schemeClr val="tx1">
          <a:alpha val="64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8843-7B53-42F3-BFE4-A52EF5030B5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8ECCF-4EFE-49E3-AFE1-F4969E41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32EB6DF-B8C4-429B-9242-4939ED08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57066" indent="-2911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64717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30604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96491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032D-1F37-42F8-93FF-511E4BFFEB0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A0A8B9-4E4F-4611-9CC3-F312BE268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661C21-921B-45D0-92AD-4A269490F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6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32EB6DF-B8C4-429B-9242-4939ED08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57066" indent="-2911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64717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30604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96491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032D-1F37-42F8-93FF-511E4BFFEB0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A0A8B9-4E4F-4611-9CC3-F312BE268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661C21-921B-45D0-92AD-4A269490F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4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32EB6DF-B8C4-429B-9242-4939ED08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57066" indent="-2911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64717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30604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96491" indent="-23294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032D-1F37-42F8-93FF-511E4BFFEB0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A0A8B9-4E4F-4611-9CC3-F312BE268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661C21-921B-45D0-92AD-4A269490F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4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32EB6DF-B8C4-429B-9242-4939ED08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032D-1F37-42F8-93FF-511E4BFFEB0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A0A8B9-4E4F-4611-9CC3-F312BE268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661C21-921B-45D0-92AD-4A269490F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7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32EB6DF-B8C4-429B-9242-4939ED08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032D-1F37-42F8-93FF-511E4BFFEB0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A0A8B9-4E4F-4611-9CC3-F312BE268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0661C21-921B-45D0-92AD-4A269490F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CS_center\Desktop\新\簡易カラーバージョン(社内資料)\ppt\media\image5.png">
            <a:extLst>
              <a:ext uri="{FF2B5EF4-FFF2-40B4-BE49-F238E27FC236}">
                <a16:creationId xmlns:a16="http://schemas.microsoft.com/office/drawing/2014/main" id="{EB80ACA6-52FC-48DA-8D91-63DF760E0F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00" y="226800"/>
            <a:ext cx="1855490" cy="19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EB28AD2-F703-4405-A5D3-AA389206CB3D}"/>
              </a:ext>
            </a:extLst>
          </p:cNvPr>
          <p:cNvSpPr/>
          <p:nvPr userDrawn="1"/>
        </p:nvSpPr>
        <p:spPr bwMode="auto">
          <a:xfrm>
            <a:off x="402035" y="708572"/>
            <a:ext cx="11789965" cy="6149429"/>
          </a:xfrm>
          <a:custGeom>
            <a:avLst/>
            <a:gdLst>
              <a:gd name="connsiteX0" fmla="*/ 275590 w 11789965"/>
              <a:gd name="connsiteY0" fmla="*/ 0 h 6149429"/>
              <a:gd name="connsiteX1" fmla="*/ 11789965 w 11789965"/>
              <a:gd name="connsiteY1" fmla="*/ 0 h 6149429"/>
              <a:gd name="connsiteX2" fmla="*/ 11789965 w 11789965"/>
              <a:gd name="connsiteY2" fmla="*/ 6149429 h 6149429"/>
              <a:gd name="connsiteX3" fmla="*/ 0 w 11789965"/>
              <a:gd name="connsiteY3" fmla="*/ 6149429 h 6149429"/>
              <a:gd name="connsiteX4" fmla="*/ 0 w 11789965"/>
              <a:gd name="connsiteY4" fmla="*/ 275590 h 6149429"/>
              <a:gd name="connsiteX5" fmla="*/ 275590 w 11789965"/>
              <a:gd name="connsiteY5" fmla="*/ 0 h 6149429"/>
              <a:gd name="connsiteX0" fmla="*/ 11789965 w 11881405"/>
              <a:gd name="connsiteY0" fmla="*/ 6149429 h 6240869"/>
              <a:gd name="connsiteX1" fmla="*/ 0 w 11881405"/>
              <a:gd name="connsiteY1" fmla="*/ 6149429 h 6240869"/>
              <a:gd name="connsiteX2" fmla="*/ 0 w 11881405"/>
              <a:gd name="connsiteY2" fmla="*/ 275590 h 6240869"/>
              <a:gd name="connsiteX3" fmla="*/ 275590 w 11881405"/>
              <a:gd name="connsiteY3" fmla="*/ 0 h 6240869"/>
              <a:gd name="connsiteX4" fmla="*/ 11789965 w 11881405"/>
              <a:gd name="connsiteY4" fmla="*/ 0 h 6240869"/>
              <a:gd name="connsiteX5" fmla="*/ 11881405 w 11881405"/>
              <a:gd name="connsiteY5" fmla="*/ 6240869 h 6240869"/>
              <a:gd name="connsiteX0" fmla="*/ 11789965 w 11789965"/>
              <a:gd name="connsiteY0" fmla="*/ 6149429 h 6149429"/>
              <a:gd name="connsiteX1" fmla="*/ 0 w 11789965"/>
              <a:gd name="connsiteY1" fmla="*/ 6149429 h 6149429"/>
              <a:gd name="connsiteX2" fmla="*/ 0 w 11789965"/>
              <a:gd name="connsiteY2" fmla="*/ 275590 h 6149429"/>
              <a:gd name="connsiteX3" fmla="*/ 275590 w 11789965"/>
              <a:gd name="connsiteY3" fmla="*/ 0 h 6149429"/>
              <a:gd name="connsiteX4" fmla="*/ 11789965 w 11789965"/>
              <a:gd name="connsiteY4" fmla="*/ 0 h 6149429"/>
              <a:gd name="connsiteX0" fmla="*/ 0 w 11789965"/>
              <a:gd name="connsiteY0" fmla="*/ 6149429 h 6149429"/>
              <a:gd name="connsiteX1" fmla="*/ 0 w 11789965"/>
              <a:gd name="connsiteY1" fmla="*/ 275590 h 6149429"/>
              <a:gd name="connsiteX2" fmla="*/ 275590 w 11789965"/>
              <a:gd name="connsiteY2" fmla="*/ 0 h 6149429"/>
              <a:gd name="connsiteX3" fmla="*/ 11789965 w 11789965"/>
              <a:gd name="connsiteY3" fmla="*/ 0 h 614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9965" h="6149429">
                <a:moveTo>
                  <a:pt x="0" y="6149429"/>
                </a:moveTo>
                <a:lnTo>
                  <a:pt x="0" y="275590"/>
                </a:lnTo>
                <a:cubicBezTo>
                  <a:pt x="0" y="123386"/>
                  <a:pt x="123386" y="0"/>
                  <a:pt x="275590" y="0"/>
                </a:cubicBezTo>
                <a:lnTo>
                  <a:pt x="11789965" y="0"/>
                </a:lnTo>
              </a:path>
            </a:pathLst>
          </a:custGeom>
          <a:noFill/>
          <a:ln w="19050" cap="flat" cmpd="sng" algn="ctr">
            <a:solidFill>
              <a:srgbClr val="006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9D16B82-7B53-47F6-8060-30679D8BEFFA}"/>
              </a:ext>
            </a:extLst>
          </p:cNvPr>
          <p:cNvSpPr/>
          <p:nvPr userDrawn="1"/>
        </p:nvSpPr>
        <p:spPr bwMode="auto">
          <a:xfrm>
            <a:off x="0" y="-2382"/>
            <a:ext cx="9676107" cy="6571922"/>
          </a:xfrm>
          <a:custGeom>
            <a:avLst/>
            <a:gdLst>
              <a:gd name="connsiteX0" fmla="*/ 0 w 9675050"/>
              <a:gd name="connsiteY0" fmla="*/ 0 h 6569540"/>
              <a:gd name="connsiteX1" fmla="*/ 9661819 w 9675050"/>
              <a:gd name="connsiteY1" fmla="*/ 0 h 6569540"/>
              <a:gd name="connsiteX2" fmla="*/ 9675050 w 9675050"/>
              <a:gd name="connsiteY2" fmla="*/ 65536 h 6569540"/>
              <a:gd name="connsiteX3" fmla="*/ 9675050 w 9675050"/>
              <a:gd name="connsiteY3" fmla="*/ 6293950 h 6569540"/>
              <a:gd name="connsiteX4" fmla="*/ 9399460 w 9675050"/>
              <a:gd name="connsiteY4" fmla="*/ 6569540 h 6569540"/>
              <a:gd name="connsiteX5" fmla="*/ 0 w 9675050"/>
              <a:gd name="connsiteY5" fmla="*/ 6569540 h 6569540"/>
              <a:gd name="connsiteX0" fmla="*/ 0 w 9675050"/>
              <a:gd name="connsiteY0" fmla="*/ 0 h 6569540"/>
              <a:gd name="connsiteX1" fmla="*/ 9661819 w 9675050"/>
              <a:gd name="connsiteY1" fmla="*/ 0 h 6569540"/>
              <a:gd name="connsiteX2" fmla="*/ 9675050 w 9675050"/>
              <a:gd name="connsiteY2" fmla="*/ 65536 h 6569540"/>
              <a:gd name="connsiteX3" fmla="*/ 9675050 w 9675050"/>
              <a:gd name="connsiteY3" fmla="*/ 6293950 h 6569540"/>
              <a:gd name="connsiteX4" fmla="*/ 9399460 w 9675050"/>
              <a:gd name="connsiteY4" fmla="*/ 6569540 h 6569540"/>
              <a:gd name="connsiteX5" fmla="*/ 0 w 9675050"/>
              <a:gd name="connsiteY5" fmla="*/ 6569540 h 6569540"/>
              <a:gd name="connsiteX6" fmla="*/ 91440 w 9675050"/>
              <a:gd name="connsiteY6" fmla="*/ 91440 h 6569540"/>
              <a:gd name="connsiteX0" fmla="*/ 0 w 9675050"/>
              <a:gd name="connsiteY0" fmla="*/ 0 h 6569540"/>
              <a:gd name="connsiteX1" fmla="*/ 9661819 w 9675050"/>
              <a:gd name="connsiteY1" fmla="*/ 0 h 6569540"/>
              <a:gd name="connsiteX2" fmla="*/ 9675050 w 9675050"/>
              <a:gd name="connsiteY2" fmla="*/ 65536 h 6569540"/>
              <a:gd name="connsiteX3" fmla="*/ 9675050 w 9675050"/>
              <a:gd name="connsiteY3" fmla="*/ 6293950 h 6569540"/>
              <a:gd name="connsiteX4" fmla="*/ 9399460 w 9675050"/>
              <a:gd name="connsiteY4" fmla="*/ 6569540 h 6569540"/>
              <a:gd name="connsiteX5" fmla="*/ 0 w 9675050"/>
              <a:gd name="connsiteY5" fmla="*/ 6569540 h 6569540"/>
              <a:gd name="connsiteX0" fmla="*/ 9661819 w 9675050"/>
              <a:gd name="connsiteY0" fmla="*/ 0 h 6569540"/>
              <a:gd name="connsiteX1" fmla="*/ 9675050 w 9675050"/>
              <a:gd name="connsiteY1" fmla="*/ 65536 h 6569540"/>
              <a:gd name="connsiteX2" fmla="*/ 9675050 w 9675050"/>
              <a:gd name="connsiteY2" fmla="*/ 6293950 h 6569540"/>
              <a:gd name="connsiteX3" fmla="*/ 9399460 w 9675050"/>
              <a:gd name="connsiteY3" fmla="*/ 6569540 h 6569540"/>
              <a:gd name="connsiteX4" fmla="*/ 0 w 9675050"/>
              <a:gd name="connsiteY4" fmla="*/ 6569540 h 6569540"/>
              <a:gd name="connsiteX0" fmla="*/ 9676107 w 9676107"/>
              <a:gd name="connsiteY0" fmla="*/ 0 h 6571922"/>
              <a:gd name="connsiteX1" fmla="*/ 9675050 w 9676107"/>
              <a:gd name="connsiteY1" fmla="*/ 67918 h 6571922"/>
              <a:gd name="connsiteX2" fmla="*/ 9675050 w 9676107"/>
              <a:gd name="connsiteY2" fmla="*/ 6296332 h 6571922"/>
              <a:gd name="connsiteX3" fmla="*/ 9399460 w 9676107"/>
              <a:gd name="connsiteY3" fmla="*/ 6571922 h 6571922"/>
              <a:gd name="connsiteX4" fmla="*/ 0 w 9676107"/>
              <a:gd name="connsiteY4" fmla="*/ 6571922 h 65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6107" h="6571922">
                <a:moveTo>
                  <a:pt x="9676107" y="0"/>
                </a:moveTo>
                <a:cubicBezTo>
                  <a:pt x="9675755" y="22639"/>
                  <a:pt x="9675402" y="45279"/>
                  <a:pt x="9675050" y="67918"/>
                </a:cubicBezTo>
                <a:lnTo>
                  <a:pt x="9675050" y="6296332"/>
                </a:lnTo>
                <a:cubicBezTo>
                  <a:pt x="9675050" y="6448536"/>
                  <a:pt x="9551664" y="6571922"/>
                  <a:pt x="9399460" y="6571922"/>
                </a:cubicBezTo>
                <a:lnTo>
                  <a:pt x="0" y="6571922"/>
                </a:lnTo>
              </a:path>
            </a:pathLst>
          </a:custGeom>
          <a:noFill/>
          <a:ln w="19050" cap="flat" cmpd="sng" algn="ctr">
            <a:solidFill>
              <a:srgbClr val="006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5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2400" b="1">
          <a:solidFill>
            <a:srgbClr val="0062B0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62B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62B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62B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62B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62B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62B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62B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62B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486495-AEA4-4237-8875-0B62F38B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16632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 b="1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Safety Performance – Safety Suggestions and Improvements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2855C-0466-4DB3-B744-70AE4187D401}"/>
              </a:ext>
            </a:extLst>
          </p:cNvPr>
          <p:cNvSpPr txBox="1"/>
          <p:nvPr/>
        </p:nvSpPr>
        <p:spPr>
          <a:xfrm>
            <a:off x="9762504" y="1160160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0WB leads the way with 9 safety suggestions for 2024.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total of 67 proactive and other safety improvements have been made through August 2024.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total of $9,580 has been spent on safety improvements YTD.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Continue to encourage all personnel in submitting safety suggestions. 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Leggett &amp; Platt®">
            <a:extLst>
              <a:ext uri="{FF2B5EF4-FFF2-40B4-BE49-F238E27FC236}">
                <a16:creationId xmlns:a16="http://schemas.microsoft.com/office/drawing/2014/main" id="{410CAE4B-8608-1132-E6E4-23939E5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9415"/>
            <a:ext cx="2304256" cy="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A057C0-1E6E-42AB-99A5-CE2D66FC58FB}"/>
              </a:ext>
            </a:extLst>
          </p:cNvPr>
          <p:cNvGraphicFramePr>
            <a:graphicFrameLocks/>
          </p:cNvGraphicFramePr>
          <p:nvPr/>
        </p:nvGraphicFramePr>
        <p:xfrm>
          <a:off x="2951896" y="3717031"/>
          <a:ext cx="652848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76DC43-0356-4D35-C362-5FA60B042364}"/>
              </a:ext>
            </a:extLst>
          </p:cNvPr>
          <p:cNvGraphicFramePr>
            <a:graphicFrameLocks noGrp="1"/>
          </p:cNvGraphicFramePr>
          <p:nvPr/>
        </p:nvGraphicFramePr>
        <p:xfrm>
          <a:off x="725552" y="2186884"/>
          <a:ext cx="1944216" cy="288032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3750238880"/>
                    </a:ext>
                  </a:extLst>
                </a:gridCol>
              </a:tblGrid>
              <a:tr h="1422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Total Safety Suggestions - 2024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14208"/>
                  </a:ext>
                </a:extLst>
              </a:tr>
              <a:tr h="1458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2009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E03237-72C7-4252-BF76-ABB202D08581}"/>
              </a:ext>
            </a:extLst>
          </p:cNvPr>
          <p:cNvGraphicFramePr>
            <a:graphicFrameLocks/>
          </p:cNvGraphicFramePr>
          <p:nvPr/>
        </p:nvGraphicFramePr>
        <p:xfrm>
          <a:off x="2951896" y="836712"/>
          <a:ext cx="6528480" cy="27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209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486495-AEA4-4237-8875-0B62F38B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99" y="116632"/>
            <a:ext cx="8784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 b="1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Safety Message – Most Common Workplace Injuries</a:t>
            </a:r>
          </a:p>
        </p:txBody>
      </p:sp>
      <p:pic>
        <p:nvPicPr>
          <p:cNvPr id="1026" name="Picture 2" descr="Leggett &amp; Platt®">
            <a:extLst>
              <a:ext uri="{FF2B5EF4-FFF2-40B4-BE49-F238E27FC236}">
                <a16:creationId xmlns:a16="http://schemas.microsoft.com/office/drawing/2014/main" id="{410CAE4B-8608-1132-E6E4-23939E5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9415"/>
            <a:ext cx="2304256" cy="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1B0FD-D26E-CB3D-87A5-18981469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828712"/>
            <a:ext cx="5294949" cy="553763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4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CBA1D-03C5-430B-77CC-DFCEEDC115BF}"/>
              </a:ext>
            </a:extLst>
          </p:cNvPr>
          <p:cNvSpPr txBox="1"/>
          <p:nvPr/>
        </p:nvSpPr>
        <p:spPr>
          <a:xfrm>
            <a:off x="9762504" y="764704"/>
            <a:ext cx="230425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Slips, trips and falls are the #1 cause for workplace accidents.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drop cords should be eliminated or replaced with a permanent solution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areas should be free of clutter and should be organized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# 2 cause “Struck by Object or Equipment is much higher than the construction industry</a:t>
            </a:r>
            <a:endParaRPr kumimoji="1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# 3 “Overexertion lifting injuries” poses the next biggest risks in our facility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Train personnel to use proper lifting techniques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Implement an ergonomic stretching program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486495-AEA4-4237-8875-0B62F38B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99" y="116632"/>
            <a:ext cx="8431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 b="1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Safety Message –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Slips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, Trips and Falls</a:t>
            </a:r>
          </a:p>
        </p:txBody>
      </p:sp>
      <p:pic>
        <p:nvPicPr>
          <p:cNvPr id="1026" name="Picture 2" descr="Leggett &amp; Platt®">
            <a:extLst>
              <a:ext uri="{FF2B5EF4-FFF2-40B4-BE49-F238E27FC236}">
                <a16:creationId xmlns:a16="http://schemas.microsoft.com/office/drawing/2014/main" id="{410CAE4B-8608-1132-E6E4-23939E5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9415"/>
            <a:ext cx="2304256" cy="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2E8B1-A6D9-C48F-65C1-22EDE4ABB3A8}"/>
              </a:ext>
            </a:extLst>
          </p:cNvPr>
          <p:cNvSpPr txBox="1"/>
          <p:nvPr/>
        </p:nvSpPr>
        <p:spPr>
          <a:xfrm>
            <a:off x="9768408" y="836712"/>
            <a:ext cx="23042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Keep all work areas clean!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Maintain good lighting.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Keep aisleways and walkways unobstructed and free of clutter.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No extension cords on the floor.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Wear shoes with good traction.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Clean up spills immediately!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05C71-9D2F-1204-37E6-BACDB875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1140423"/>
            <a:ext cx="5386224" cy="5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486495-AEA4-4237-8875-0B62F38B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82" y="139979"/>
            <a:ext cx="9145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 b="1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6S Project – 0WB (Before Pics) 7/29/24 – 8/02/24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2855C-0466-4DB3-B744-70AE4187D401}"/>
              </a:ext>
            </a:extLst>
          </p:cNvPr>
          <p:cNvSpPr txBox="1"/>
          <p:nvPr/>
        </p:nvSpPr>
        <p:spPr>
          <a:xfrm>
            <a:off x="9799093" y="719918"/>
            <a:ext cx="23042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Pallets stored everywhere, in the way of production, posed a safety risk, and made it difficult to count parts during inventory.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Rolls had not designated storage area and sat in the floor.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dock wall was full of pallets that were finished goods, sitting next to the quarantine area and cluttered up the area.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 boxes and other items were cluttered underneath tables and desks.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Leggett &amp; Platt®">
            <a:extLst>
              <a:ext uri="{FF2B5EF4-FFF2-40B4-BE49-F238E27FC236}">
                <a16:creationId xmlns:a16="http://schemas.microsoft.com/office/drawing/2014/main" id="{410CAE4B-8608-1132-E6E4-23939E5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9415"/>
            <a:ext cx="2304256" cy="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7C677A-6646-505A-215E-158400319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28" y="847635"/>
            <a:ext cx="2071940" cy="2761151"/>
          </a:xfrm>
          <a:prstGeom prst="rect">
            <a:avLst/>
          </a:prstGeom>
        </p:spPr>
      </p:pic>
      <p:pic>
        <p:nvPicPr>
          <p:cNvPr id="9" name="B3155C80-4EF8-4C9F-B089-AE40627F6AFB" descr="IMG_0547.jpg">
            <a:extLst>
              <a:ext uri="{FF2B5EF4-FFF2-40B4-BE49-F238E27FC236}">
                <a16:creationId xmlns:a16="http://schemas.microsoft.com/office/drawing/2014/main" id="{B4355FD2-72C5-C76E-2A6A-B13E4E73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30" y="847635"/>
            <a:ext cx="3681534" cy="27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B5C0A09-181F-460C-B0E3-F74693B94C73" descr="IMG_0548.jpg">
            <a:extLst>
              <a:ext uri="{FF2B5EF4-FFF2-40B4-BE49-F238E27FC236}">
                <a16:creationId xmlns:a16="http://schemas.microsoft.com/office/drawing/2014/main" id="{FD9CAC2C-05EA-1CC7-85F3-9A522994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" y="3674607"/>
            <a:ext cx="2049865" cy="27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43C68ED9-E7D6-4B5A-931E-E53745120286" descr="IMG_0549.jpg">
            <a:extLst>
              <a:ext uri="{FF2B5EF4-FFF2-40B4-BE49-F238E27FC236}">
                <a16:creationId xmlns:a16="http://schemas.microsoft.com/office/drawing/2014/main" id="{9FDCE4FF-F537-812C-A22A-BF6CDC59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63" y="3674607"/>
            <a:ext cx="3683451" cy="27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7C107-1BE5-6482-7D02-355CB8232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780" y="3674607"/>
            <a:ext cx="3161705" cy="2761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54B00-49DF-DFDD-EE46-434D801A8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763" y="847635"/>
            <a:ext cx="3143814" cy="2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29486495-AEA4-4237-8875-0B62F38B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82" y="139979"/>
            <a:ext cx="9145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kumimoji="1" sz="2400" b="1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rgbClr val="0062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6S Project – 0WB (After Pics) 7/29/24 – 8/02/24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2855C-0466-4DB3-B744-70AE4187D401}"/>
              </a:ext>
            </a:extLst>
          </p:cNvPr>
          <p:cNvSpPr txBox="1"/>
          <p:nvPr/>
        </p:nvSpPr>
        <p:spPr>
          <a:xfrm>
            <a:off x="9799093" y="904646"/>
            <a:ext cx="23042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Adding storage shelves on the dock wall for finished goods and raw materials; all excess is now stored in the warehouse (areas are labeled and marked – nothing can go outside the yellow boxes.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Reorganized all WIP shelving.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Built a storage area for all fabric rolls.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Have designated boxes for WIP pallets.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Relocated the quarantine area to separated it from good material.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Added storage totes under the tables and desks for supplies.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Leggett &amp; Platt®">
            <a:extLst>
              <a:ext uri="{FF2B5EF4-FFF2-40B4-BE49-F238E27FC236}">
                <a16:creationId xmlns:a16="http://schemas.microsoft.com/office/drawing/2014/main" id="{410CAE4B-8608-1132-E6E4-23939E5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9415"/>
            <a:ext cx="2304256" cy="6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E514B-7A47-00EA-1A96-F695C4007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816667"/>
            <a:ext cx="2178161" cy="2778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FE322-CF5A-5A12-9747-D0FD27B2C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816666"/>
            <a:ext cx="2178162" cy="2778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B212A-A1D1-8239-47C3-FA186F6B2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543" y="816666"/>
            <a:ext cx="2178161" cy="2778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79BC-119E-575B-AF77-CF022C11E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079" y="816666"/>
            <a:ext cx="2178161" cy="2778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0BD06-AED6-2F9F-EAFC-8266DEA16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92" y="3653025"/>
            <a:ext cx="2178162" cy="279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70050C-E6E8-0880-A195-455093B40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881" y="3653024"/>
            <a:ext cx="2156921" cy="2797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900C5F-C3F4-3EB3-7261-04E78B2203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1198" y="3653025"/>
            <a:ext cx="2178161" cy="279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1C6DF-7437-91A1-1C92-A8EF4AB1C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7078" y="3653024"/>
            <a:ext cx="2178161" cy="27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480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TOYO TIRES 2021">
      <a:dk1>
        <a:srgbClr val="000000"/>
      </a:dk1>
      <a:lt1>
        <a:srgbClr val="FFFFFF"/>
      </a:lt1>
      <a:dk2>
        <a:srgbClr val="C81919"/>
      </a:dk2>
      <a:lt2>
        <a:srgbClr val="003BB0"/>
      </a:lt2>
      <a:accent1>
        <a:srgbClr val="333333"/>
      </a:accent1>
      <a:accent2>
        <a:srgbClr val="5F5F5F"/>
      </a:accent2>
      <a:accent3>
        <a:srgbClr val="00274A"/>
      </a:accent3>
      <a:accent4>
        <a:srgbClr val="A48500"/>
      </a:accent4>
      <a:accent5>
        <a:srgbClr val="1A7C26"/>
      </a:accent5>
      <a:accent6>
        <a:srgbClr val="CC6600"/>
      </a:accent6>
      <a:hlink>
        <a:srgbClr val="0099FF"/>
      </a:hlink>
      <a:folHlink>
        <a:srgbClr val="0099FF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f60eeb91-d2b7-410c-a142-739340bc5b89}" enabled="1" method="Standard" siteId="{ee75c49c-c1cb-49e2-b55d-6b0f8e02208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387</Words>
  <Application>Microsoft Office PowerPoint</Application>
  <PresentationFormat>Widescreen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Meiryo UI</vt:lpstr>
      <vt:lpstr>Aptos</vt:lpstr>
      <vt:lpstr>Arial</vt:lpstr>
      <vt:lpstr>Calibri</vt:lpstr>
      <vt:lpstr>デザインの設定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Covert</dc:creator>
  <cp:lastModifiedBy>William Covert</cp:lastModifiedBy>
  <cp:revision>2</cp:revision>
  <dcterms:created xsi:type="dcterms:W3CDTF">2024-09-12T12:28:20Z</dcterms:created>
  <dcterms:modified xsi:type="dcterms:W3CDTF">2024-09-12T12:54:39Z</dcterms:modified>
</cp:coreProperties>
</file>